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9" autoAdjust="0"/>
  </p:normalViewPr>
  <p:slideViewPr>
    <p:cSldViewPr showGuides="1">
      <p:cViewPr>
        <p:scale>
          <a:sx n="120" d="100"/>
          <a:sy n="120" d="100"/>
        </p:scale>
        <p:origin x="-498" y="-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2814C-5835-4BBF-8C20-7054D5406FA6}" type="datetimeFigureOut">
              <a:rPr kumimoji="1" lang="ja-JP" altLang="en-US" smtClean="0"/>
              <a:pPr/>
              <a:t>2018/9/3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51342-2D72-4161-9400-62FC9153A55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0832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51342-2D72-4161-9400-62FC9153A55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49B-7A62-4A81-A25F-E23A53BE1086}" type="datetimeFigureOut">
              <a:rPr kumimoji="1" lang="ja-JP" altLang="en-US" smtClean="0"/>
              <a:pPr/>
              <a:t>2018/9/3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C19F-D91B-4BEA-8910-83B6E309322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49B-7A62-4A81-A25F-E23A53BE1086}" type="datetimeFigureOut">
              <a:rPr kumimoji="1" lang="ja-JP" altLang="en-US" smtClean="0"/>
              <a:pPr/>
              <a:t>2018/9/3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C19F-D91B-4BEA-8910-83B6E309322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49B-7A62-4A81-A25F-E23A53BE1086}" type="datetimeFigureOut">
              <a:rPr kumimoji="1" lang="ja-JP" altLang="en-US" smtClean="0"/>
              <a:pPr/>
              <a:t>2018/9/3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C19F-D91B-4BEA-8910-83B6E309322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49B-7A62-4A81-A25F-E23A53BE1086}" type="datetimeFigureOut">
              <a:rPr kumimoji="1" lang="ja-JP" altLang="en-US" smtClean="0"/>
              <a:pPr/>
              <a:t>2018/9/3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C19F-D91B-4BEA-8910-83B6E309322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49B-7A62-4A81-A25F-E23A53BE1086}" type="datetimeFigureOut">
              <a:rPr kumimoji="1" lang="ja-JP" altLang="en-US" smtClean="0"/>
              <a:pPr/>
              <a:t>2018/9/3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C19F-D91B-4BEA-8910-83B6E309322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49B-7A62-4A81-A25F-E23A53BE1086}" type="datetimeFigureOut">
              <a:rPr kumimoji="1" lang="ja-JP" altLang="en-US" smtClean="0"/>
              <a:pPr/>
              <a:t>2018/9/3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C19F-D91B-4BEA-8910-83B6E309322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49B-7A62-4A81-A25F-E23A53BE1086}" type="datetimeFigureOut">
              <a:rPr kumimoji="1" lang="ja-JP" altLang="en-US" smtClean="0"/>
              <a:pPr/>
              <a:t>2018/9/3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C19F-D91B-4BEA-8910-83B6E309322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49B-7A62-4A81-A25F-E23A53BE1086}" type="datetimeFigureOut">
              <a:rPr kumimoji="1" lang="ja-JP" altLang="en-US" smtClean="0"/>
              <a:pPr/>
              <a:t>2018/9/3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C19F-D91B-4BEA-8910-83B6E309322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49B-7A62-4A81-A25F-E23A53BE1086}" type="datetimeFigureOut">
              <a:rPr kumimoji="1" lang="ja-JP" altLang="en-US" smtClean="0"/>
              <a:pPr/>
              <a:t>2018/9/3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C19F-D91B-4BEA-8910-83B6E309322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49B-7A62-4A81-A25F-E23A53BE1086}" type="datetimeFigureOut">
              <a:rPr kumimoji="1" lang="ja-JP" altLang="en-US" smtClean="0"/>
              <a:pPr/>
              <a:t>2018/9/3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C19F-D91B-4BEA-8910-83B6E309322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49B-7A62-4A81-A25F-E23A53BE1086}" type="datetimeFigureOut">
              <a:rPr kumimoji="1" lang="ja-JP" altLang="en-US" smtClean="0"/>
              <a:pPr/>
              <a:t>2018/9/3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C19F-D91B-4BEA-8910-83B6E309322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2649B-7A62-4A81-A25F-E23A53BE1086}" type="datetimeFigureOut">
              <a:rPr kumimoji="1" lang="ja-JP" altLang="en-US" smtClean="0"/>
              <a:pPr/>
              <a:t>2018/9/3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C19F-D91B-4BEA-8910-83B6E309322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角丸四角形 145"/>
          <p:cNvSpPr/>
          <p:nvPr/>
        </p:nvSpPr>
        <p:spPr>
          <a:xfrm>
            <a:off x="2420888" y="7401272"/>
            <a:ext cx="4320480" cy="2304256"/>
          </a:xfrm>
          <a:prstGeom prst="roundRect">
            <a:avLst>
              <a:gd name="adj" fmla="val 5123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角丸四角形 132"/>
          <p:cNvSpPr/>
          <p:nvPr/>
        </p:nvSpPr>
        <p:spPr>
          <a:xfrm>
            <a:off x="214685" y="4664968"/>
            <a:ext cx="3070299" cy="2448272"/>
          </a:xfrm>
          <a:prstGeom prst="roundRect">
            <a:avLst>
              <a:gd name="adj" fmla="val 5123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角丸四角形 131"/>
          <p:cNvSpPr/>
          <p:nvPr/>
        </p:nvSpPr>
        <p:spPr>
          <a:xfrm>
            <a:off x="3429000" y="1136576"/>
            <a:ext cx="3168352" cy="3384376"/>
          </a:xfrm>
          <a:prstGeom prst="roundRect">
            <a:avLst>
              <a:gd name="adj" fmla="val 5123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形吹き出し 76"/>
          <p:cNvSpPr/>
          <p:nvPr/>
        </p:nvSpPr>
        <p:spPr>
          <a:xfrm>
            <a:off x="2132856" y="4880992"/>
            <a:ext cx="1168274" cy="1118500"/>
          </a:xfrm>
          <a:prstGeom prst="wedgeEllipseCallout">
            <a:avLst>
              <a:gd name="adj1" fmla="val -61062"/>
              <a:gd name="adj2" fmla="val 27159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0" y="128464"/>
            <a:ext cx="6858000" cy="7920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電子お薬手帳　基本的操作方法</a:t>
            </a:r>
            <a:endParaRPr kumimoji="1" lang="ja-JP" altLang="en-US" sz="3600" b="1" dirty="0"/>
          </a:p>
        </p:txBody>
      </p:sp>
      <p:sp>
        <p:nvSpPr>
          <p:cNvPr id="36" name="右矢印 35"/>
          <p:cNvSpPr/>
          <p:nvPr/>
        </p:nvSpPr>
        <p:spPr>
          <a:xfrm>
            <a:off x="1988840" y="2288704"/>
            <a:ext cx="936104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7" name="グループ化 66"/>
          <p:cNvGrpSpPr/>
          <p:nvPr/>
        </p:nvGrpSpPr>
        <p:grpSpPr>
          <a:xfrm>
            <a:off x="188640" y="1280592"/>
            <a:ext cx="1508760" cy="2376264"/>
            <a:chOff x="188640" y="1280592"/>
            <a:chExt cx="1508760" cy="2376264"/>
          </a:xfrm>
        </p:grpSpPr>
        <p:pic>
          <p:nvPicPr>
            <p:cNvPr id="2" name="Picture 2" descr="C:\Users\uedakentan\Desktop\Screenmemo_2018-09-01-15-58-57.png"/>
            <p:cNvPicPr>
              <a:picLocks noChangeAspect="1" noChangeArrowheads="1"/>
            </p:cNvPicPr>
            <p:nvPr/>
          </p:nvPicPr>
          <p:blipFill>
            <a:blip r:embed="rId3" cstate="print"/>
            <a:srcRect t="3938" b="7470"/>
            <a:stretch>
              <a:fillRect/>
            </a:stretch>
          </p:blipFill>
          <p:spPr bwMode="auto">
            <a:xfrm>
              <a:off x="188640" y="1280592"/>
              <a:ext cx="1508760" cy="237626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sp>
          <p:nvSpPr>
            <p:cNvPr id="37" name="正方形/長方形 36"/>
            <p:cNvSpPr/>
            <p:nvPr/>
          </p:nvSpPr>
          <p:spPr>
            <a:xfrm>
              <a:off x="620688" y="1496616"/>
              <a:ext cx="432048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1844824" y="192866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お薬</a:t>
            </a:r>
            <a:r>
              <a:rPr lang="ja-JP" altLang="en-US" sz="1400" dirty="0" smtClean="0"/>
              <a:t>情報の</a:t>
            </a:r>
            <a:r>
              <a:rPr lang="ja-JP" altLang="en-US" sz="1400" b="1" dirty="0" smtClean="0"/>
              <a:t>確認</a:t>
            </a:r>
            <a:endParaRPr kumimoji="1" lang="ja-JP" altLang="en-US" sz="1400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60648" y="4664968"/>
            <a:ext cx="314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①ＨＭ</a:t>
            </a:r>
            <a:r>
              <a:rPr kumimoji="1" lang="ja-JP" altLang="en-US" sz="1400" dirty="0" smtClean="0"/>
              <a:t>ネット加入薬局に</a:t>
            </a:r>
            <a:r>
              <a:rPr lang="ja-JP" altLang="en-US" sz="1400" dirty="0" smtClean="0"/>
              <a:t>行った場合</a:t>
            </a:r>
            <a:endParaRPr kumimoji="1" lang="ja-JP" altLang="en-US" sz="1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284984" y="4664968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②それ</a:t>
            </a:r>
            <a:r>
              <a:rPr kumimoji="1" lang="ja-JP" altLang="en-US" sz="1400" dirty="0" smtClean="0"/>
              <a:t>以外の薬局や病院、ＯＴＣ薬の場合</a:t>
            </a:r>
            <a:endParaRPr kumimoji="1" lang="ja-JP" altLang="en-US" sz="1400" dirty="0"/>
          </a:p>
        </p:txBody>
      </p:sp>
      <p:grpSp>
        <p:nvGrpSpPr>
          <p:cNvPr id="48" name="グループ化 47"/>
          <p:cNvGrpSpPr/>
          <p:nvPr/>
        </p:nvGrpSpPr>
        <p:grpSpPr>
          <a:xfrm>
            <a:off x="5301208" y="1496617"/>
            <a:ext cx="864096" cy="1512168"/>
            <a:chOff x="5013176" y="2247397"/>
            <a:chExt cx="1371600" cy="2135875"/>
          </a:xfrm>
        </p:grpSpPr>
        <p:pic>
          <p:nvPicPr>
            <p:cNvPr id="6" name="Picture 5" descr="C:\Users\uedakentan\Desktop\Screenmemo_2018-09-02-10-00-26.png"/>
            <p:cNvPicPr>
              <a:picLocks noChangeAspect="1" noChangeArrowheads="1"/>
            </p:cNvPicPr>
            <p:nvPr/>
          </p:nvPicPr>
          <p:blipFill>
            <a:blip r:embed="rId4" cstate="print"/>
            <a:srcRect t="4212" b="8195"/>
            <a:stretch>
              <a:fillRect/>
            </a:stretch>
          </p:blipFill>
          <p:spPr bwMode="auto">
            <a:xfrm>
              <a:off x="5013176" y="2247397"/>
              <a:ext cx="1371600" cy="213587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sp>
          <p:nvSpPr>
            <p:cNvPr id="46" name="正方形/長方形 45"/>
            <p:cNvSpPr/>
            <p:nvPr/>
          </p:nvSpPr>
          <p:spPr>
            <a:xfrm>
              <a:off x="5188349" y="2280706"/>
              <a:ext cx="330675" cy="1128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198694" y="3021565"/>
              <a:ext cx="330675" cy="1128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3717032" y="1280592"/>
            <a:ext cx="1028700" cy="1620171"/>
            <a:chOff x="3717032" y="1280592"/>
            <a:chExt cx="1028700" cy="1620171"/>
          </a:xfrm>
        </p:grpSpPr>
        <p:pic>
          <p:nvPicPr>
            <p:cNvPr id="50" name="Picture 2" descr="C:\Users\uedakentan\Desktop\Screenmemo_2018-09-01-15-58-57.png"/>
            <p:cNvPicPr>
              <a:picLocks noChangeAspect="1" noChangeArrowheads="1"/>
            </p:cNvPicPr>
            <p:nvPr/>
          </p:nvPicPr>
          <p:blipFill>
            <a:blip r:embed="rId5" cstate="print"/>
            <a:srcRect t="3938" b="7470"/>
            <a:stretch>
              <a:fillRect/>
            </a:stretch>
          </p:blipFill>
          <p:spPr bwMode="auto">
            <a:xfrm>
              <a:off x="3717032" y="1280592"/>
              <a:ext cx="1028700" cy="16201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sp>
          <p:nvSpPr>
            <p:cNvPr id="51" name="正方形/長方形 50"/>
            <p:cNvSpPr/>
            <p:nvPr/>
          </p:nvSpPr>
          <p:spPr>
            <a:xfrm>
              <a:off x="4015496" y="1408774"/>
              <a:ext cx="288032" cy="1197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4221088" y="2648745"/>
            <a:ext cx="936104" cy="1440160"/>
            <a:chOff x="4077072" y="2466870"/>
            <a:chExt cx="1371600" cy="2125227"/>
          </a:xfrm>
        </p:grpSpPr>
        <p:pic>
          <p:nvPicPr>
            <p:cNvPr id="3" name="Picture 3" descr="C:\Users\uedakentan\Desktop\Screenmemo_2018-09-01-16-02-47.png"/>
            <p:cNvPicPr>
              <a:picLocks noChangeAspect="1" noChangeArrowheads="1"/>
            </p:cNvPicPr>
            <p:nvPr/>
          </p:nvPicPr>
          <p:blipFill>
            <a:blip r:embed="rId6" cstate="print"/>
            <a:srcRect t="4354" b="8490"/>
            <a:stretch>
              <a:fillRect/>
            </a:stretch>
          </p:blipFill>
          <p:spPr bwMode="auto">
            <a:xfrm>
              <a:off x="4077072" y="2466870"/>
              <a:ext cx="1371600" cy="212522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sp>
          <p:nvSpPr>
            <p:cNvPr id="41" name="正方形/長方形 40"/>
            <p:cNvSpPr/>
            <p:nvPr/>
          </p:nvSpPr>
          <p:spPr>
            <a:xfrm>
              <a:off x="4250452" y="2504728"/>
              <a:ext cx="330675" cy="1128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466477" y="3910499"/>
              <a:ext cx="330675" cy="1128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3" name="正方形/長方形 52"/>
          <p:cNvSpPr/>
          <p:nvPr/>
        </p:nvSpPr>
        <p:spPr>
          <a:xfrm>
            <a:off x="3717032" y="1890214"/>
            <a:ext cx="329529" cy="3264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4083866" y="1889785"/>
            <a:ext cx="303889" cy="3264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図形 54"/>
          <p:cNvCxnSpPr>
            <a:stCxn id="53" idx="2"/>
            <a:endCxn id="3" idx="1"/>
          </p:cNvCxnSpPr>
          <p:nvPr/>
        </p:nvCxnSpPr>
        <p:spPr>
          <a:xfrm rot="16200000" flipH="1">
            <a:off x="3475377" y="2623114"/>
            <a:ext cx="1152130" cy="339291"/>
          </a:xfrm>
          <a:prstGeom prst="bentConnector2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図形 55"/>
          <p:cNvCxnSpPr>
            <a:stCxn id="54" idx="0"/>
          </p:cNvCxnSpPr>
          <p:nvPr/>
        </p:nvCxnSpPr>
        <p:spPr>
          <a:xfrm rot="5400000" flipH="1" flipV="1">
            <a:off x="4643934" y="1232510"/>
            <a:ext cx="249153" cy="1065399"/>
          </a:xfrm>
          <a:prstGeom prst="bentConnector2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右矢印 58"/>
          <p:cNvSpPr/>
          <p:nvPr/>
        </p:nvSpPr>
        <p:spPr>
          <a:xfrm rot="5400000">
            <a:off x="404664" y="3944888"/>
            <a:ext cx="792088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0" name="Picture 2" descr="C:\Users\uedakentan\Desktop\いらすと\yakkyok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1337" y="4962624"/>
            <a:ext cx="809680" cy="823838"/>
          </a:xfrm>
          <a:prstGeom prst="rect">
            <a:avLst/>
          </a:prstGeom>
          <a:noFill/>
        </p:spPr>
      </p:pic>
      <p:pic>
        <p:nvPicPr>
          <p:cNvPr id="61" name="Picture 3" descr="C:\Users\uedakentan\Desktop\いらすと\yakkyoku_uketsuk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13384" y="5529064"/>
            <a:ext cx="720081" cy="694998"/>
          </a:xfrm>
          <a:prstGeom prst="rect">
            <a:avLst/>
          </a:prstGeom>
          <a:noFill/>
        </p:spPr>
      </p:pic>
      <p:sp>
        <p:nvSpPr>
          <p:cNvPr id="62" name="テキスト ボックス 61"/>
          <p:cNvSpPr txBox="1"/>
          <p:nvPr/>
        </p:nvSpPr>
        <p:spPr>
          <a:xfrm>
            <a:off x="1124744" y="3872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お薬</a:t>
            </a:r>
            <a:r>
              <a:rPr lang="ja-JP" altLang="en-US" sz="1400" dirty="0" smtClean="0"/>
              <a:t>情報の</a:t>
            </a:r>
            <a:r>
              <a:rPr lang="ja-JP" altLang="en-US" sz="1400" b="1" dirty="0" smtClean="0"/>
              <a:t>登録</a:t>
            </a:r>
            <a:endParaRPr lang="en-US" altLang="ja-JP" sz="1400" b="1" dirty="0" smtClean="0"/>
          </a:p>
          <a:p>
            <a:r>
              <a:rPr kumimoji="1" lang="ja-JP" altLang="en-US" sz="1400" dirty="0" smtClean="0"/>
              <a:t>お薬情報</a:t>
            </a:r>
            <a:r>
              <a:rPr kumimoji="1" lang="ja-JP" altLang="en-US" sz="1400" dirty="0" smtClean="0"/>
              <a:t>を</a:t>
            </a:r>
            <a:r>
              <a:rPr kumimoji="1" lang="ja-JP" altLang="en-US" sz="1400" b="1" dirty="0" smtClean="0"/>
              <a:t>見てもらう</a:t>
            </a:r>
            <a:endParaRPr kumimoji="1" lang="ja-JP" altLang="en-US" sz="1400" b="1" dirty="0"/>
          </a:p>
        </p:txBody>
      </p:sp>
      <p:grpSp>
        <p:nvGrpSpPr>
          <p:cNvPr id="63" name="グループ化 62"/>
          <p:cNvGrpSpPr>
            <a:grpSpLocks noChangeAspect="1"/>
          </p:cNvGrpSpPr>
          <p:nvPr/>
        </p:nvGrpSpPr>
        <p:grpSpPr>
          <a:xfrm>
            <a:off x="2276872" y="5097016"/>
            <a:ext cx="921021" cy="703980"/>
            <a:chOff x="2128637" y="2378543"/>
            <a:chExt cx="1315745" cy="1005686"/>
          </a:xfrm>
        </p:grpSpPr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4858">
              <a:off x="2128637" y="2378543"/>
              <a:ext cx="992020" cy="60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図 6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backgroundRemoval t="9901" b="89934" l="7045" r="92614">
                          <a14:foregroundMark x1="52500" y1="23597" x2="87841" y2="32013"/>
                          <a14:foregroundMark x1="86023" y1="24587" x2="50682" y2="34323"/>
                          <a14:foregroundMark x1="51023" y1="38284" x2="91250" y2="38284"/>
                          <a14:foregroundMark x1="17727" y1="24587" x2="25114" y2="24587"/>
                          <a14:foregroundMark x1="23864" y1="25908" x2="17727" y2="47525"/>
                          <a14:foregroundMark x1="20795" y1="37789" x2="20795" y2="28053"/>
                          <a14:foregroundMark x1="20795" y1="25413" x2="21705" y2="22277"/>
                          <a14:foregroundMark x1="28750" y1="57261" x2="42727" y2="58581"/>
                          <a14:foregroundMark x1="35455" y1="58581" x2="30909" y2="76403"/>
                          <a14:foregroundMark x1="33864" y1="69307" x2="42500" y2="76733"/>
                          <a14:foregroundMark x1="32955" y1="67987" x2="21705" y2="62541"/>
                          <a14:foregroundMark x1="33636" y1="67987" x2="26250" y2="53795"/>
                          <a14:foregroundMark x1="30227" y1="60891" x2="22955" y2="55941"/>
                          <a14:foregroundMark x1="33864" y1="31188" x2="25682" y2="32508"/>
                          <a14:foregroundMark x1="29091" y1="32013" x2="26250" y2="36469"/>
                          <a14:foregroundMark x1="27841" y1="35974" x2="35795" y2="34653"/>
                          <a14:foregroundMark x1="30227" y1="33828" x2="27500" y2="29868"/>
                          <a14:foregroundMark x1="28750" y1="33828" x2="24773" y2="338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0201">
              <a:off x="2243706" y="2487519"/>
              <a:ext cx="1200676" cy="896710"/>
            </a:xfrm>
            <a:prstGeom prst="rect">
              <a:avLst/>
            </a:prstGeom>
          </p:spPr>
        </p:pic>
      </p:grpSp>
      <p:pic>
        <p:nvPicPr>
          <p:cNvPr id="66" name="Picture 12" descr="C:\Users\uedakentan\Desktop\いらすと\smartphone_qr_cod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53136" y="4953000"/>
            <a:ext cx="936104" cy="936104"/>
          </a:xfrm>
          <a:prstGeom prst="rect">
            <a:avLst/>
          </a:prstGeom>
          <a:noFill/>
        </p:spPr>
      </p:pic>
      <p:grpSp>
        <p:nvGrpSpPr>
          <p:cNvPr id="68" name="グループ化 67"/>
          <p:cNvGrpSpPr>
            <a:grpSpLocks noChangeAspect="1"/>
          </p:cNvGrpSpPr>
          <p:nvPr/>
        </p:nvGrpSpPr>
        <p:grpSpPr>
          <a:xfrm>
            <a:off x="3591136" y="5025008"/>
            <a:ext cx="1086306" cy="1710910"/>
            <a:chOff x="188640" y="1280592"/>
            <a:chExt cx="1508760" cy="2376264"/>
          </a:xfrm>
        </p:grpSpPr>
        <p:pic>
          <p:nvPicPr>
            <p:cNvPr id="69" name="Picture 2" descr="C:\Users\uedakentan\Desktop\Screenmemo_2018-09-01-15-58-57.png"/>
            <p:cNvPicPr>
              <a:picLocks noChangeAspect="1" noChangeArrowheads="1"/>
            </p:cNvPicPr>
            <p:nvPr/>
          </p:nvPicPr>
          <p:blipFill>
            <a:blip r:embed="rId3" cstate="print"/>
            <a:srcRect t="3938" b="7470"/>
            <a:stretch>
              <a:fillRect/>
            </a:stretch>
          </p:blipFill>
          <p:spPr bwMode="auto">
            <a:xfrm>
              <a:off x="188640" y="1280592"/>
              <a:ext cx="1508760" cy="237626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sp>
          <p:nvSpPr>
            <p:cNvPr id="70" name="正方形/長方形 69"/>
            <p:cNvSpPr/>
            <p:nvPr/>
          </p:nvSpPr>
          <p:spPr>
            <a:xfrm>
              <a:off x="620688" y="1496616"/>
              <a:ext cx="432048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1" name="正方形/長方形 70"/>
          <p:cNvSpPr/>
          <p:nvPr/>
        </p:nvSpPr>
        <p:spPr>
          <a:xfrm>
            <a:off x="4139921" y="5417671"/>
            <a:ext cx="537276" cy="258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3573016" y="5420530"/>
            <a:ext cx="517656" cy="258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3717032" y="4160912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◆カレンダーや一覧から確認できます</a:t>
            </a:r>
            <a:endParaRPr kumimoji="1" lang="ja-JP" altLang="en-US" sz="12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48680" y="624914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◆ＨＭカードを提示しましょう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◆お薬情報が自動で</a:t>
            </a:r>
            <a:endParaRPr lang="en-US" altLang="ja-JP" sz="1200" dirty="0" smtClean="0"/>
          </a:p>
          <a:p>
            <a:pPr algn="r"/>
            <a:r>
              <a:rPr lang="ja-JP" altLang="en-US" sz="1200" dirty="0" smtClean="0"/>
              <a:t>電子お薬手帳に蓄積されます</a:t>
            </a:r>
            <a:endParaRPr lang="en-US" altLang="ja-JP" sz="1200" dirty="0" smtClean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725144" y="5817096"/>
            <a:ext cx="2016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◆薬局でもらえる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　お薬情報の紙の</a:t>
            </a:r>
            <a:endParaRPr lang="en-US" altLang="ja-JP" sz="1200" dirty="0" smtClean="0"/>
          </a:p>
          <a:p>
            <a:pPr algn="r"/>
            <a:r>
              <a:rPr lang="ja-JP" altLang="en-US" sz="1200" dirty="0" smtClean="0"/>
              <a:t>ＱＲコードを読み込む</a:t>
            </a:r>
            <a:endParaRPr lang="en-US" altLang="ja-JP" sz="1200" dirty="0" smtClean="0"/>
          </a:p>
          <a:p>
            <a:pPr marL="85725" indent="-85725"/>
            <a:r>
              <a:rPr lang="en-US" altLang="ja-JP" sz="900" dirty="0" smtClean="0"/>
              <a:t>※</a:t>
            </a:r>
            <a:r>
              <a:rPr lang="ja-JP" altLang="en-US" sz="900" dirty="0" smtClean="0"/>
              <a:t>薬局では電子お薬手帳を使用していることを伝えましょう</a:t>
            </a:r>
            <a:endParaRPr lang="en-US" altLang="ja-JP" sz="900" dirty="0" smtClean="0"/>
          </a:p>
          <a:p>
            <a:r>
              <a:rPr kumimoji="1" lang="ja-JP" altLang="en-US" sz="1200" dirty="0" smtClean="0"/>
              <a:t>または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◆手入力で情報を入力する</a:t>
            </a:r>
            <a:endParaRPr lang="en-US" altLang="ja-JP" sz="1200" dirty="0" smtClean="0"/>
          </a:p>
        </p:txBody>
      </p:sp>
      <p:pic>
        <p:nvPicPr>
          <p:cNvPr id="84" name="Picture 8" descr="C:\Users\uedakentan\Desktop\いらすと\yakkyoku_yakuzaishi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4664" y="7689304"/>
            <a:ext cx="704187" cy="648072"/>
          </a:xfrm>
          <a:prstGeom prst="rect">
            <a:avLst/>
          </a:prstGeom>
          <a:noFill/>
        </p:spPr>
      </p:pic>
      <p:grpSp>
        <p:nvGrpSpPr>
          <p:cNvPr id="85" name="グループ化 84"/>
          <p:cNvGrpSpPr>
            <a:grpSpLocks noChangeAspect="1"/>
          </p:cNvGrpSpPr>
          <p:nvPr/>
        </p:nvGrpSpPr>
        <p:grpSpPr>
          <a:xfrm>
            <a:off x="923803" y="7561388"/>
            <a:ext cx="921021" cy="703980"/>
            <a:chOff x="2128637" y="2378543"/>
            <a:chExt cx="1315745" cy="1005686"/>
          </a:xfrm>
        </p:grpSpPr>
        <p:pic>
          <p:nvPicPr>
            <p:cNvPr id="86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4858">
              <a:off x="2128637" y="2378543"/>
              <a:ext cx="992020" cy="60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図 8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backgroundRemoval t="9901" b="89934" l="7045" r="92614">
                          <a14:foregroundMark x1="52500" y1="23597" x2="87841" y2="32013"/>
                          <a14:foregroundMark x1="86023" y1="24587" x2="50682" y2="34323"/>
                          <a14:foregroundMark x1="51023" y1="38284" x2="91250" y2="38284"/>
                          <a14:foregroundMark x1="17727" y1="24587" x2="25114" y2="24587"/>
                          <a14:foregroundMark x1="23864" y1="25908" x2="17727" y2="47525"/>
                          <a14:foregroundMark x1="20795" y1="37789" x2="20795" y2="28053"/>
                          <a14:foregroundMark x1="20795" y1="25413" x2="21705" y2="22277"/>
                          <a14:foregroundMark x1="28750" y1="57261" x2="42727" y2="58581"/>
                          <a14:foregroundMark x1="35455" y1="58581" x2="30909" y2="76403"/>
                          <a14:foregroundMark x1="33864" y1="69307" x2="42500" y2="76733"/>
                          <a14:foregroundMark x1="32955" y1="67987" x2="21705" y2="62541"/>
                          <a14:foregroundMark x1="33636" y1="67987" x2="26250" y2="53795"/>
                          <a14:foregroundMark x1="30227" y1="60891" x2="22955" y2="55941"/>
                          <a14:foregroundMark x1="33864" y1="31188" x2="25682" y2="32508"/>
                          <a14:foregroundMark x1="29091" y1="32013" x2="26250" y2="36469"/>
                          <a14:foregroundMark x1="27841" y1="35974" x2="35795" y2="34653"/>
                          <a14:foregroundMark x1="30227" y1="33828" x2="27500" y2="29868"/>
                          <a14:foregroundMark x1="28750" y1="33828" x2="24773" y2="338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0201">
              <a:off x="2243706" y="2487519"/>
              <a:ext cx="1200676" cy="896710"/>
            </a:xfrm>
            <a:prstGeom prst="rect">
              <a:avLst/>
            </a:prstGeom>
          </p:spPr>
        </p:pic>
      </p:grpSp>
      <p:sp>
        <p:nvSpPr>
          <p:cNvPr id="88" name="テキスト ボックス 87"/>
          <p:cNvSpPr txBox="1"/>
          <p:nvPr/>
        </p:nvSpPr>
        <p:spPr>
          <a:xfrm>
            <a:off x="44624" y="833737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kumimoji="1" lang="ja-JP" altLang="en-US" sz="1200" dirty="0" smtClean="0"/>
              <a:t>◆薬局では、</a:t>
            </a:r>
            <a:endParaRPr kumimoji="1" lang="en-US" altLang="ja-JP" sz="1200" dirty="0" smtClean="0"/>
          </a:p>
          <a:p>
            <a:pPr marL="180975" indent="-180975"/>
            <a:r>
              <a:rPr lang="ja-JP" altLang="en-US" sz="1200" dirty="0" smtClean="0"/>
              <a:t>　</a:t>
            </a:r>
            <a:r>
              <a:rPr kumimoji="1" lang="ja-JP" altLang="en-US" sz="1200" dirty="0" smtClean="0"/>
              <a:t>ＨＭカードの情報から</a:t>
            </a:r>
            <a:endParaRPr kumimoji="1" lang="en-US" altLang="ja-JP" sz="1200" dirty="0" smtClean="0"/>
          </a:p>
          <a:p>
            <a:pPr marL="180975" indent="-180975" algn="r"/>
            <a:r>
              <a:rPr kumimoji="1" lang="ja-JP" altLang="en-US" sz="1200" dirty="0" smtClean="0"/>
              <a:t>お薬情報を確認します</a:t>
            </a:r>
            <a:endParaRPr lang="en-US" altLang="ja-JP" sz="1200" dirty="0" smtClean="0"/>
          </a:p>
        </p:txBody>
      </p:sp>
      <p:grpSp>
        <p:nvGrpSpPr>
          <p:cNvPr id="119" name="グループ化 118"/>
          <p:cNvGrpSpPr>
            <a:grpSpLocks noChangeAspect="1"/>
          </p:cNvGrpSpPr>
          <p:nvPr/>
        </p:nvGrpSpPr>
        <p:grpSpPr>
          <a:xfrm>
            <a:off x="5733256" y="7617296"/>
            <a:ext cx="898594" cy="1425749"/>
            <a:chOff x="8633842" y="7772477"/>
            <a:chExt cx="1497656" cy="2376248"/>
          </a:xfrm>
        </p:grpSpPr>
        <p:pic>
          <p:nvPicPr>
            <p:cNvPr id="107" name="Picture 5" descr="C:\Users\uedakentan\Desktop\Screenmemo_2018-05-23-05-36-10.png"/>
            <p:cNvPicPr>
              <a:picLocks noChangeAspect="1" noChangeArrowheads="1"/>
            </p:cNvPicPr>
            <p:nvPr/>
          </p:nvPicPr>
          <p:blipFill>
            <a:blip r:embed="rId14" cstate="print"/>
            <a:srcRect t="3801" b="6951"/>
            <a:stretch>
              <a:fillRect/>
            </a:stretch>
          </p:blipFill>
          <p:spPr bwMode="auto">
            <a:xfrm>
              <a:off x="8633842" y="7772477"/>
              <a:ext cx="1497656" cy="23762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08" name="正方形/長方形 107"/>
            <p:cNvSpPr/>
            <p:nvPr/>
          </p:nvSpPr>
          <p:spPr>
            <a:xfrm>
              <a:off x="8837289" y="7820917"/>
              <a:ext cx="329592" cy="1136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3" name="グループ化 122"/>
          <p:cNvGrpSpPr/>
          <p:nvPr/>
        </p:nvGrpSpPr>
        <p:grpSpPr>
          <a:xfrm>
            <a:off x="3427077" y="8135763"/>
            <a:ext cx="899061" cy="1425749"/>
            <a:chOff x="3427077" y="7772478"/>
            <a:chExt cx="899061" cy="1425749"/>
          </a:xfrm>
        </p:grpSpPr>
        <p:grpSp>
          <p:nvGrpSpPr>
            <p:cNvPr id="118" name="グループ化 117"/>
            <p:cNvGrpSpPr>
              <a:grpSpLocks noChangeAspect="1"/>
            </p:cNvGrpSpPr>
            <p:nvPr/>
          </p:nvGrpSpPr>
          <p:grpSpPr>
            <a:xfrm>
              <a:off x="3434755" y="7772478"/>
              <a:ext cx="891383" cy="1425749"/>
              <a:chOff x="3434754" y="7772477"/>
              <a:chExt cx="1485638" cy="2376248"/>
            </a:xfrm>
          </p:grpSpPr>
          <p:pic>
            <p:nvPicPr>
              <p:cNvPr id="103" name="Picture 2" descr="C:\Users\uedakentan\Desktop\Screenmemo_2018-05-23-05-35-27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t="3460" b="6569"/>
              <a:stretch>
                <a:fillRect/>
              </a:stretch>
            </p:blipFill>
            <p:spPr bwMode="auto">
              <a:xfrm>
                <a:off x="3434754" y="7772477"/>
                <a:ext cx="1485638" cy="23762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104" name="正方形/長方形 103"/>
              <p:cNvSpPr/>
              <p:nvPr/>
            </p:nvSpPr>
            <p:spPr>
              <a:xfrm>
                <a:off x="3893815" y="8028170"/>
                <a:ext cx="360790" cy="12099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0" name="正方形/長方形 119"/>
            <p:cNvSpPr/>
            <p:nvPr/>
          </p:nvSpPr>
          <p:spPr>
            <a:xfrm>
              <a:off x="3427077" y="9011977"/>
              <a:ext cx="472063" cy="1837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4" name="グループ化 123"/>
          <p:cNvGrpSpPr/>
          <p:nvPr/>
        </p:nvGrpSpPr>
        <p:grpSpPr>
          <a:xfrm>
            <a:off x="4005064" y="7977336"/>
            <a:ext cx="872672" cy="1380730"/>
            <a:chOff x="5157192" y="7761312"/>
            <a:chExt cx="872672" cy="1380730"/>
          </a:xfrm>
        </p:grpSpPr>
        <p:pic>
          <p:nvPicPr>
            <p:cNvPr id="105" name="Picture 3" descr="C:\Users\uedakentan\Desktop\Screenmemo_2018-05-23-05-35-48.png"/>
            <p:cNvPicPr>
              <a:picLocks noChangeAspect="1" noChangeArrowheads="1"/>
            </p:cNvPicPr>
            <p:nvPr/>
          </p:nvPicPr>
          <p:blipFill>
            <a:blip r:embed="rId16" cstate="print"/>
            <a:srcRect t="3549" b="6551"/>
            <a:stretch>
              <a:fillRect/>
            </a:stretch>
          </p:blipFill>
          <p:spPr bwMode="auto">
            <a:xfrm>
              <a:off x="5162946" y="7761312"/>
              <a:ext cx="864566" cy="13807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21" name="正方形/長方形 120"/>
            <p:cNvSpPr/>
            <p:nvPr/>
          </p:nvSpPr>
          <p:spPr>
            <a:xfrm>
              <a:off x="5157192" y="8985449"/>
              <a:ext cx="872672" cy="1499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5" name="グループ化 124"/>
          <p:cNvGrpSpPr/>
          <p:nvPr/>
        </p:nvGrpSpPr>
        <p:grpSpPr>
          <a:xfrm>
            <a:off x="4797152" y="7761312"/>
            <a:ext cx="864566" cy="1370716"/>
            <a:chOff x="6891138" y="7764189"/>
            <a:chExt cx="864566" cy="1370716"/>
          </a:xfrm>
        </p:grpSpPr>
        <p:pic>
          <p:nvPicPr>
            <p:cNvPr id="106" name="Picture 4" descr="C:\Users\uedakentan\Desktop\Screenmemo_2018-05-23-05-35-58.png"/>
            <p:cNvPicPr>
              <a:picLocks noChangeAspect="1" noChangeArrowheads="1"/>
            </p:cNvPicPr>
            <p:nvPr/>
          </p:nvPicPr>
          <p:blipFill>
            <a:blip r:embed="rId17" cstate="print"/>
            <a:srcRect t="3801" b="6951"/>
            <a:stretch>
              <a:fillRect/>
            </a:stretch>
          </p:blipFill>
          <p:spPr bwMode="auto">
            <a:xfrm>
              <a:off x="6891138" y="7764189"/>
              <a:ext cx="864566" cy="13707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22" name="正方形/長方形 121"/>
            <p:cNvSpPr/>
            <p:nvPr/>
          </p:nvSpPr>
          <p:spPr>
            <a:xfrm>
              <a:off x="6899799" y="8482158"/>
              <a:ext cx="855348" cy="1615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6" name="正方形/長方形 125"/>
          <p:cNvSpPr/>
          <p:nvPr/>
        </p:nvSpPr>
        <p:spPr>
          <a:xfrm>
            <a:off x="5733255" y="7617296"/>
            <a:ext cx="900457" cy="142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3284984" y="768930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または</a:t>
            </a:r>
            <a:endParaRPr kumimoji="1" lang="en-US" altLang="ja-JP" sz="1200" dirty="0" smtClean="0"/>
          </a:p>
        </p:txBody>
      </p:sp>
      <p:pic>
        <p:nvPicPr>
          <p:cNvPr id="128" name="Picture 3" descr="C:\Users\uedakentan\Desktop\いらすと\yakkyoku_uketsuk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0888" y="7617296"/>
            <a:ext cx="720081" cy="694998"/>
          </a:xfrm>
          <a:prstGeom prst="rect">
            <a:avLst/>
          </a:prstGeom>
          <a:noFill/>
        </p:spPr>
      </p:pic>
      <p:pic>
        <p:nvPicPr>
          <p:cNvPr id="129" name="Picture 4" descr="C:\Users\uedakentan\Desktop\smartphone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20759656">
            <a:off x="2405232" y="7378327"/>
            <a:ext cx="469740" cy="523383"/>
          </a:xfrm>
          <a:prstGeom prst="rect">
            <a:avLst/>
          </a:prstGeom>
          <a:noFill/>
        </p:spPr>
      </p:pic>
      <p:sp>
        <p:nvSpPr>
          <p:cNvPr id="130" name="テキスト ボックス 129"/>
          <p:cNvSpPr txBox="1"/>
          <p:nvPr/>
        </p:nvSpPr>
        <p:spPr>
          <a:xfrm>
            <a:off x="2852936" y="7401272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◆お薬情報確認画面を提示する</a:t>
            </a:r>
            <a:endParaRPr kumimoji="1" lang="en-US" altLang="ja-JP" sz="1200" dirty="0" smtClean="0"/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4509120" y="9356521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◆ワンタイムコードを提示する</a:t>
            </a:r>
            <a:endParaRPr kumimoji="1" lang="en-US" altLang="ja-JP" sz="1200" dirty="0" smtClean="0"/>
          </a:p>
        </p:txBody>
      </p:sp>
      <p:sp>
        <p:nvSpPr>
          <p:cNvPr id="134" name="角丸四角形 133"/>
          <p:cNvSpPr/>
          <p:nvPr/>
        </p:nvSpPr>
        <p:spPr>
          <a:xfrm>
            <a:off x="94835" y="7426951"/>
            <a:ext cx="2195142" cy="1573926"/>
          </a:xfrm>
          <a:prstGeom prst="roundRect">
            <a:avLst>
              <a:gd name="adj" fmla="val 5123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右矢印 82"/>
          <p:cNvSpPr/>
          <p:nvPr/>
        </p:nvSpPr>
        <p:spPr>
          <a:xfrm rot="5400000">
            <a:off x="800708" y="6969224"/>
            <a:ext cx="432048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5" name="図形 134"/>
          <p:cNvCxnSpPr>
            <a:stCxn id="120" idx="0"/>
          </p:cNvCxnSpPr>
          <p:nvPr/>
        </p:nvCxnSpPr>
        <p:spPr>
          <a:xfrm rot="5400000" flipH="1" flipV="1">
            <a:off x="3783195" y="9153394"/>
            <a:ext cx="101782" cy="341955"/>
          </a:xfrm>
          <a:prstGeom prst="bentConnector2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図形 137"/>
          <p:cNvCxnSpPr>
            <a:stCxn id="121" idx="0"/>
          </p:cNvCxnSpPr>
          <p:nvPr/>
        </p:nvCxnSpPr>
        <p:spPr>
          <a:xfrm rot="5400000" flipH="1" flipV="1">
            <a:off x="4295241" y="8699562"/>
            <a:ext cx="648071" cy="355752"/>
          </a:xfrm>
          <a:prstGeom prst="bentConnector3">
            <a:avLst>
              <a:gd name="adj1" fmla="val 100304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図形 137"/>
          <p:cNvCxnSpPr>
            <a:stCxn id="122" idx="0"/>
            <a:endCxn id="126" idx="1"/>
          </p:cNvCxnSpPr>
          <p:nvPr/>
        </p:nvCxnSpPr>
        <p:spPr>
          <a:xfrm rot="5400000" flipH="1" flipV="1">
            <a:off x="5408925" y="8154951"/>
            <a:ext cx="148893" cy="499768"/>
          </a:xfrm>
          <a:prstGeom prst="bentConnector2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角丸四角形 146"/>
          <p:cNvSpPr/>
          <p:nvPr/>
        </p:nvSpPr>
        <p:spPr>
          <a:xfrm>
            <a:off x="3356992" y="4664968"/>
            <a:ext cx="3449325" cy="2448272"/>
          </a:xfrm>
          <a:prstGeom prst="roundRect">
            <a:avLst>
              <a:gd name="adj" fmla="val 5123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右矢印 80"/>
          <p:cNvSpPr/>
          <p:nvPr/>
        </p:nvSpPr>
        <p:spPr>
          <a:xfrm rot="5400000">
            <a:off x="3969060" y="6969224"/>
            <a:ext cx="432048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2">
      <a:dk1>
        <a:srgbClr val="4D4D4D"/>
      </a:dk1>
      <a:lt1>
        <a:srgbClr val="FFFFFF"/>
      </a:lt1>
      <a:dk2>
        <a:srgbClr val="1F497D"/>
      </a:dk2>
      <a:lt2>
        <a:srgbClr val="EEECE1"/>
      </a:lt2>
      <a:accent1>
        <a:srgbClr val="0071BC"/>
      </a:accent1>
      <a:accent2>
        <a:srgbClr val="FF5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Verdana"/>
        <a:ea typeface="メイリオ"/>
        <a:cs typeface=""/>
      </a:majorFont>
      <a:minorFont>
        <a:latin typeface="Verdana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86</Words>
  <Application>Microsoft Office PowerPoint</Application>
  <PresentationFormat>A4 210 x 297 mm</PresentationFormat>
  <Paragraphs>23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スライド 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ue</dc:creator>
  <cp:lastModifiedBy>ue</cp:lastModifiedBy>
  <cp:revision>20</cp:revision>
  <dcterms:created xsi:type="dcterms:W3CDTF">2018-08-19T15:13:58Z</dcterms:created>
  <dcterms:modified xsi:type="dcterms:W3CDTF">2018-09-02T17:50:12Z</dcterms:modified>
</cp:coreProperties>
</file>